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67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12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12589C-7E99-1CEE-9B72-17176A24244E}" name="Bannach-Brown, Alexandra" initials="BA" userId="S::alexandra.bannach-brown@charite.de::103b9d75-475d-428d-b50f-1e6cc1b5bf5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hrs, Friederike Elisabeth" initials="KFE" lastIdx="7" clrIdx="0">
    <p:extLst>
      <p:ext uri="{19B8F6BF-5375-455C-9EA6-DF929625EA0E}">
        <p15:presenceInfo xmlns:p15="http://schemas.microsoft.com/office/powerpoint/2012/main" userId="S-1-5-21-1057563376-1269908281-367356602-510668" providerId="AD"/>
      </p:ext>
    </p:extLst>
  </p:cmAuthor>
  <p:cmAuthor id="2" name="Bannach-Brown, Alexandra" initials="BA" lastIdx="2" clrIdx="1">
    <p:extLst>
      <p:ext uri="{19B8F6BF-5375-455C-9EA6-DF929625EA0E}">
        <p15:presenceInfo xmlns:p15="http://schemas.microsoft.com/office/powerpoint/2012/main" userId="S::alexandra.bannach-brown@charite.de::103b9d75-475d-428d-b50f-1e6cc1b5bf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958"/>
        <p:guide pos="7310"/>
        <p:guide orient="horz" pos="3838"/>
        <p:guide pos="756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7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A9CE9-D997-4973-BE20-90757F746B35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EF49-A321-47E7-9B29-A3409D857F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1C4D0-DDA2-4A6C-BFFB-BF95F607A4F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526E7-7964-4F58-A7A2-5D6BD1B280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5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20000">
              <a:srgbClr val="DC7F36">
                <a:alpha val="50000"/>
                <a:lumMod val="94000"/>
                <a:lumOff val="6000"/>
              </a:srgbClr>
            </a:gs>
            <a:gs pos="87000">
              <a:srgbClr val="8B0E77">
                <a:alpha val="50000"/>
                <a:lumMod val="94000"/>
                <a:lumOff val="6000"/>
              </a:srgbClr>
            </a:gs>
            <a:gs pos="49000">
              <a:srgbClr val="AB3A5D">
                <a:alpha val="50000"/>
                <a:lumMod val="94000"/>
                <a:lumOff val="6000"/>
              </a:srgbClr>
            </a:gs>
            <a:gs pos="0">
              <a:srgbClr val="FFAF1A">
                <a:alpha val="50000"/>
                <a:lumMod val="94000"/>
                <a:lumOff val="6000"/>
              </a:srgbClr>
            </a:gs>
            <a:gs pos="69000">
              <a:srgbClr val="951C6F">
                <a:alpha val="50000"/>
                <a:lumMod val="94000"/>
                <a:lumOff val="6000"/>
              </a:srgbClr>
            </a:gs>
            <a:gs pos="100000">
              <a:srgbClr val="81007F">
                <a:alpha val="50000"/>
                <a:lumMod val="94000"/>
                <a:lumOff val="6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62681" y="1122363"/>
            <a:ext cx="10083114" cy="1713513"/>
          </a:xfrm>
        </p:spPr>
        <p:txBody>
          <a:bodyPr anchor="ctr">
            <a:normAutofit/>
          </a:bodyPr>
          <a:lstStyle>
            <a:lvl1pPr algn="ctr">
              <a:defRPr sz="44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Title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62681" y="2835876"/>
            <a:ext cx="10083114" cy="9391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>
                <a:latin typeface="Roboto Slab SemiBold" pitchFamily="2" charset="0"/>
                <a:ea typeface="Roboto Slab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62681" y="6348740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GB" noProof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60" y="5302087"/>
            <a:ext cx="2643739" cy="156642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62038" y="4857750"/>
            <a:ext cx="1746250" cy="530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323549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09600" y="1825625"/>
            <a:ext cx="5410200" cy="4189537"/>
          </a:xfrm>
        </p:spPr>
        <p:txBody>
          <a:bodyPr/>
          <a:lstStyle>
            <a:lvl1pPr>
              <a:buClr>
                <a:schemeClr val="accent2"/>
              </a:buClr>
              <a:defRPr sz="2400">
                <a:latin typeface="Manrope Medium" pitchFamily="2" charset="0"/>
              </a:defRPr>
            </a:lvl1pPr>
            <a:lvl2pPr>
              <a:defRPr sz="2200">
                <a:latin typeface="Manrope Medium" pitchFamily="2" charset="0"/>
              </a:defRPr>
            </a:lvl2pPr>
            <a:lvl3pPr>
              <a:defRPr>
                <a:latin typeface="Manrope Medium" pitchFamily="2" charset="0"/>
              </a:defRPr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4"/>
            <a:ext cx="5420710" cy="4189538"/>
          </a:xfrm>
        </p:spPr>
        <p:txBody>
          <a:bodyPr/>
          <a:lstStyle>
            <a:lvl1pPr>
              <a:buClr>
                <a:schemeClr val="accent2"/>
              </a:buClr>
              <a:defRPr sz="2400">
                <a:latin typeface="Manrope Medium" pitchFamily="2" charset="0"/>
              </a:defRPr>
            </a:lvl1pPr>
            <a:lvl2pPr>
              <a:defRPr sz="2200">
                <a:latin typeface="Manrope Medium" pitchFamily="2" charset="0"/>
              </a:defRPr>
            </a:lvl2pPr>
            <a:lvl3pPr>
              <a:defRPr>
                <a:latin typeface="Manrope Medium" pitchFamily="2" charset="0"/>
              </a:defRPr>
            </a:lvl3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73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69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ank you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48717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ank you slide_2">
    <p:bg>
      <p:bgPr>
        <a:gradFill>
          <a:gsLst>
            <a:gs pos="20000">
              <a:srgbClr val="D2713D">
                <a:alpha val="50000"/>
                <a:lumMod val="94000"/>
                <a:lumOff val="6000"/>
              </a:srgbClr>
            </a:gs>
            <a:gs pos="87000">
              <a:srgbClr val="991878">
                <a:alpha val="50000"/>
                <a:lumMod val="94000"/>
                <a:lumOff val="6000"/>
              </a:srgbClr>
            </a:gs>
            <a:gs pos="49000">
              <a:srgbClr val="B44855">
                <a:alpha val="50000"/>
                <a:lumMod val="94000"/>
                <a:lumOff val="6000"/>
              </a:srgbClr>
            </a:gs>
            <a:gs pos="69000">
              <a:srgbClr val="9C2669">
                <a:alpha val="50000"/>
                <a:lumMod val="94000"/>
                <a:lumOff val="6000"/>
              </a:srgbClr>
            </a:gs>
            <a:gs pos="0">
              <a:srgbClr val="FFAF1A">
                <a:alpha val="50000"/>
                <a:lumMod val="94000"/>
                <a:lumOff val="6000"/>
              </a:srgbClr>
            </a:gs>
            <a:gs pos="100000">
              <a:srgbClr val="81007F">
                <a:alpha val="50000"/>
                <a:lumMod val="94000"/>
                <a:lumOff val="6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1664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106-BDF8-CEF1-825B-31168B6A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C24AF-B323-63B9-86B5-95311227C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0FF830B-A89E-83C7-F82C-1285D4A79A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587" y="1645284"/>
            <a:ext cx="10162800" cy="4064953"/>
          </a:xfrm>
        </p:spPr>
        <p:txBody>
          <a:bodyPr/>
          <a:lstStyle>
            <a:lvl1pPr marL="450000" indent="-450000">
              <a:spcAft>
                <a:spcPts val="300"/>
              </a:spcAft>
              <a:buFont typeface="+mj-lt"/>
              <a:buAutoNum type="arabicPeriod"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88E9D4-0B6A-B7EA-B556-04FDB5E33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667763-4FCA-0EAC-9EC9-2D2373BD29E4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Optional: Klinik, Zentrum, Arbeits-/Sonderbereich etc.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031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04313-9EBD-E2E8-85A4-8658C545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125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635B3E-A170-D861-DC3E-F4A04609B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7482" y="6307118"/>
            <a:ext cx="6758680" cy="252000"/>
          </a:xfrm>
        </p:spPr>
        <p:txBody>
          <a:bodyPr/>
          <a:lstStyle/>
          <a:p>
            <a:r>
              <a:rPr lang="de-DE" dirty="0"/>
              <a:t>M20 – KIT: Psychosomatische Anamnese II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9071E-0EC5-4614-9539-92CECCA88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881E07-D74B-F675-3F24-47FC0C8260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7999" y="1670400"/>
            <a:ext cx="10162800" cy="4039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1E9CBF8-FE5B-C246-9318-1600559A7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7" y="924815"/>
            <a:ext cx="9136800" cy="2462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BC7A22-A92A-8C27-21AE-A5239F58F0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D929626-B291-E201-0AE6-463AD95968F5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20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1677725"/>
            <a:ext cx="10983310" cy="4340920"/>
          </a:xfrm>
        </p:spPr>
        <p:txBody>
          <a:bodyPr/>
          <a:lstStyle>
            <a:lvl1pPr marL="357188" indent="-357188">
              <a:buClr>
                <a:srgbClr val="FFAF1A"/>
              </a:buClr>
              <a:defRPr sz="2400">
                <a:latin typeface="Manrope Medium" pitchFamily="2" charset="0"/>
              </a:defRPr>
            </a:lvl1pPr>
            <a:lvl2pPr>
              <a:buClr>
                <a:srgbClr val="343A4A"/>
              </a:buClr>
              <a:defRPr sz="2200">
                <a:latin typeface="Manrope Medium" pitchFamily="2" charset="0"/>
              </a:defRPr>
            </a:lvl2pPr>
            <a:lvl3pPr>
              <a:buClr>
                <a:srgbClr val="343A4A"/>
              </a:buClr>
              <a:defRPr baseline="0">
                <a:latin typeface="Manrope Medium" pitchFamily="2" charset="0"/>
              </a:defRPr>
            </a:lvl3pPr>
            <a:lvl4pPr>
              <a:buClr>
                <a:srgbClr val="343A4A"/>
              </a:buClr>
              <a:defRPr>
                <a:latin typeface="Manrope Medium" pitchFamily="2" charset="0"/>
              </a:defRPr>
            </a:lvl4pPr>
            <a:lvl5pPr>
              <a:buClr>
                <a:srgbClr val="343A4A"/>
              </a:buClr>
              <a:defRPr baseline="0">
                <a:latin typeface="Manrope Medium" pitchFamily="2" charset="0"/>
              </a:defRPr>
            </a:lvl5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9269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_2">
    <p:bg>
      <p:bgPr>
        <a:gradFill>
          <a:gsLst>
            <a:gs pos="20000">
              <a:srgbClr val="DC7F36">
                <a:alpha val="50000"/>
                <a:lumMod val="94000"/>
                <a:lumOff val="6000"/>
              </a:srgbClr>
            </a:gs>
            <a:gs pos="87000">
              <a:srgbClr val="8B0E77">
                <a:alpha val="50000"/>
                <a:lumMod val="94000"/>
                <a:lumOff val="6000"/>
              </a:srgbClr>
            </a:gs>
            <a:gs pos="49000">
              <a:srgbClr val="AB3A5D">
                <a:alpha val="50000"/>
                <a:lumMod val="94000"/>
                <a:lumOff val="6000"/>
              </a:srgbClr>
            </a:gs>
            <a:gs pos="0">
              <a:srgbClr val="FFAF1A">
                <a:alpha val="50000"/>
                <a:lumMod val="94000"/>
                <a:lumOff val="6000"/>
              </a:srgbClr>
            </a:gs>
            <a:gs pos="69000">
              <a:srgbClr val="951C6F">
                <a:alpha val="50000"/>
                <a:lumMod val="94000"/>
                <a:lumOff val="6000"/>
              </a:srgbClr>
            </a:gs>
            <a:gs pos="100000">
              <a:srgbClr val="81007F">
                <a:alpha val="50000"/>
                <a:lumMod val="94000"/>
                <a:lumOff val="6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1677725"/>
            <a:ext cx="10983310" cy="4340920"/>
          </a:xfrm>
        </p:spPr>
        <p:txBody>
          <a:bodyPr/>
          <a:lstStyle>
            <a:lvl1pPr>
              <a:buClr>
                <a:schemeClr val="tx1"/>
              </a:buClr>
              <a:defRPr sz="2400">
                <a:latin typeface="Manrope Medium" pitchFamily="2" charset="0"/>
              </a:defRPr>
            </a:lvl1pPr>
            <a:lvl2pPr>
              <a:buClr>
                <a:schemeClr val="tx1"/>
              </a:buClr>
              <a:defRPr sz="2200">
                <a:latin typeface="Manrope Medium" pitchFamily="2" charset="0"/>
              </a:defRPr>
            </a:lvl2pPr>
            <a:lvl3pPr>
              <a:buClr>
                <a:schemeClr val="tx1"/>
              </a:buClr>
              <a:defRPr baseline="0">
                <a:latin typeface="Manrope Medium" pitchFamily="2" charset="0"/>
              </a:defRPr>
            </a:lvl3pPr>
            <a:lvl4pPr>
              <a:buClr>
                <a:srgbClr val="343A4A"/>
              </a:buClr>
              <a:defRPr>
                <a:latin typeface="Manrope Medium" pitchFamily="2" charset="0"/>
              </a:defRPr>
            </a:lvl4pPr>
            <a:lvl5pPr>
              <a:buClr>
                <a:srgbClr val="343A4A"/>
              </a:buClr>
              <a:defRPr baseline="0">
                <a:latin typeface="Manrope Medium" pitchFamily="2" charset="0"/>
              </a:defRPr>
            </a:lvl5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82936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chapter slide">
    <p:bg>
      <p:bgPr>
        <a:gradFill>
          <a:gsLst>
            <a:gs pos="20000">
              <a:srgbClr val="DC7F36">
                <a:alpha val="50000"/>
                <a:lumMod val="94000"/>
                <a:lumOff val="6000"/>
              </a:srgbClr>
            </a:gs>
            <a:gs pos="87000">
              <a:srgbClr val="8B0E77">
                <a:alpha val="50000"/>
                <a:lumMod val="94000"/>
                <a:lumOff val="6000"/>
              </a:srgbClr>
            </a:gs>
            <a:gs pos="49000">
              <a:srgbClr val="AB3A5D">
                <a:alpha val="50000"/>
                <a:lumMod val="94000"/>
                <a:lumOff val="6000"/>
              </a:srgbClr>
            </a:gs>
            <a:gs pos="0">
              <a:srgbClr val="FFAF1A">
                <a:alpha val="50000"/>
                <a:lumMod val="94000"/>
                <a:lumOff val="6000"/>
              </a:srgbClr>
            </a:gs>
            <a:gs pos="69000">
              <a:srgbClr val="951C6F">
                <a:alpha val="50000"/>
                <a:lumMod val="94000"/>
                <a:lumOff val="6000"/>
              </a:srgbClr>
            </a:gs>
            <a:gs pos="100000">
              <a:srgbClr val="81007F">
                <a:alpha val="50000"/>
                <a:lumMod val="94000"/>
                <a:lumOff val="6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1.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1325563"/>
            <a:ext cx="10983310" cy="4693082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4400" baseline="0">
                <a:latin typeface="Roboto Slab SemiBold" pitchFamily="2" charset="0"/>
                <a:ea typeface="Roboto Slab SemiBold" pitchFamily="2" charset="0"/>
              </a:defRPr>
            </a:lvl1pPr>
            <a:lvl2pPr>
              <a:buClr>
                <a:schemeClr val="tx1"/>
              </a:buClr>
              <a:defRPr sz="2200">
                <a:latin typeface="Manrope Medium" pitchFamily="2" charset="0"/>
              </a:defRPr>
            </a:lvl2pPr>
            <a:lvl3pPr>
              <a:buClr>
                <a:schemeClr val="tx1"/>
              </a:buClr>
              <a:defRPr baseline="0">
                <a:latin typeface="Manrope Medium" pitchFamily="2" charset="0"/>
              </a:defRPr>
            </a:lvl3pPr>
            <a:lvl4pPr>
              <a:buClr>
                <a:srgbClr val="343A4A"/>
              </a:buClr>
              <a:defRPr>
                <a:latin typeface="Manrope Medium" pitchFamily="2" charset="0"/>
              </a:defRPr>
            </a:lvl4pPr>
            <a:lvl5pPr>
              <a:buClr>
                <a:srgbClr val="343A4A"/>
              </a:buClr>
              <a:defRPr baseline="0">
                <a:latin typeface="Manrope Medium" pitchFamily="2" charset="0"/>
              </a:defRPr>
            </a:lvl5pPr>
          </a:lstStyle>
          <a:p>
            <a:pPr lvl="0"/>
            <a:r>
              <a:rPr lang="en-GB" noProof="0"/>
              <a:t>Next Chapter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5483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1677725"/>
            <a:ext cx="10983310" cy="4340920"/>
          </a:xfrm>
        </p:spPr>
        <p:txBody>
          <a:bodyPr/>
          <a:lstStyle>
            <a:lvl1pPr marL="357188" marR="0" indent="-357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Manrope Medium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803275" indent="-261938" defTabSz="803275"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Manrope Medium" pitchFamily="2" charset="0"/>
              </a:defRPr>
            </a:lvl3pPr>
            <a:lvl4pPr marL="1255713" indent="-228600">
              <a:buFont typeface="Arial" panose="020B0604020202020204" pitchFamily="34" charset="0"/>
              <a:buChar char="•"/>
              <a:defRPr sz="2000">
                <a:latin typeface="Manrope Medium" pitchFamily="2" charset="0"/>
              </a:defRPr>
            </a:lvl4pPr>
          </a:lstStyle>
          <a:p>
            <a:pPr lvl="0"/>
            <a:r>
              <a:rPr lang="en-GB" noProof="0"/>
              <a:t>First level, item no 1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Third level</a:t>
            </a:r>
          </a:p>
          <a:p>
            <a:pPr lvl="3"/>
            <a:endParaRPr lang="en-GB" noProof="0"/>
          </a:p>
          <a:p>
            <a:pPr marL="357188" marR="0" lvl="0" indent="-357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/>
              <a:t>First level, item no 2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Third level</a:t>
            </a:r>
          </a:p>
          <a:p>
            <a:pPr lvl="3"/>
            <a:endParaRPr lang="en-GB" noProof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3383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1677725"/>
            <a:ext cx="10983310" cy="4340920"/>
          </a:xfrm>
        </p:spPr>
        <p:txBody>
          <a:bodyPr/>
          <a:lstStyle>
            <a:lvl1pPr marL="357188" marR="0" indent="-357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 sz="2400" baseline="0">
                <a:solidFill>
                  <a:schemeClr val="tx1"/>
                </a:solidFill>
                <a:latin typeface="Manrope Medium" pitchFamily="2" charset="0"/>
              </a:defRPr>
            </a:lvl1pPr>
            <a:lvl2pPr marL="914400" indent="-457200">
              <a:buFont typeface="+mj-lt"/>
              <a:buAutoNum type="arabicPeriod" startAt="11"/>
              <a:defRPr>
                <a:solidFill>
                  <a:schemeClr val="tx1"/>
                </a:solidFill>
              </a:defRPr>
            </a:lvl2pPr>
            <a:lvl3pPr marL="803275" indent="-269875" defTabSz="715963"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Manrope Medium" pitchFamily="2" charset="0"/>
              </a:defRPr>
            </a:lvl3pPr>
            <a:lvl4pPr marL="1255713" indent="-228600">
              <a:defRPr sz="2000" baseline="0">
                <a:latin typeface="Manrope Medium" pitchFamily="2" charset="0"/>
              </a:defRPr>
            </a:lvl4pPr>
          </a:lstStyle>
          <a:p>
            <a:pPr lvl="0"/>
            <a:r>
              <a:rPr lang="en-GB" noProof="0"/>
              <a:t>First level, item no 1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Third level</a:t>
            </a:r>
          </a:p>
          <a:p>
            <a:pPr lvl="3"/>
            <a:endParaRPr lang="en-GB" noProof="0"/>
          </a:p>
          <a:p>
            <a:pPr marL="357188" marR="0" lvl="0" indent="-357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First level, item no 2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Third level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2160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2002632"/>
            <a:ext cx="10983310" cy="2852737"/>
          </a:xfrm>
        </p:spPr>
        <p:txBody>
          <a:bodyPr anchor="ctr">
            <a:normAutofit/>
          </a:bodyPr>
          <a:lstStyle>
            <a:lvl1pPr algn="ctr">
              <a:defRPr sz="44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3664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28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9005"/>
            <a:ext cx="10983310" cy="1325563"/>
          </a:xfrm>
        </p:spPr>
        <p:txBody>
          <a:bodyPr>
            <a:normAutofit/>
          </a:bodyPr>
          <a:lstStyle>
            <a:lvl1pPr>
              <a:defRPr sz="4000">
                <a:latin typeface="Roboto Slab SemiBold" pitchFamily="2" charset="0"/>
                <a:ea typeface="Roboto Slab SemiBold" pitchFamily="2" charset="0"/>
              </a:defRPr>
            </a:lvl1pPr>
          </a:lstStyle>
          <a:p>
            <a:r>
              <a:rPr lang="de-DE"/>
              <a:t>Headline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09600" y="1681163"/>
            <a:ext cx="5387975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600" b="1">
                <a:latin typeface="Roboto Slab SemiBold" pitchFamily="2" charset="0"/>
                <a:ea typeface="Roboto Slab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err="1"/>
              <a:t>Subheading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9600" y="2505075"/>
            <a:ext cx="5387975" cy="3506111"/>
          </a:xfrm>
        </p:spPr>
        <p:txBody>
          <a:bodyPr/>
          <a:lstStyle>
            <a:lvl1pPr>
              <a:buClr>
                <a:schemeClr val="accent2"/>
              </a:buClr>
              <a:defRPr sz="2400" baseline="0">
                <a:latin typeface="Manrope Medium" pitchFamily="2" charset="0"/>
              </a:defRPr>
            </a:lvl1pPr>
            <a:lvl2pPr>
              <a:defRPr sz="2200" baseline="0">
                <a:latin typeface="Manrope Medium" pitchFamily="2" charset="0"/>
              </a:defRPr>
            </a:lvl2pPr>
            <a:lvl3pPr>
              <a:defRPr>
                <a:latin typeface="Manrope Medium" pitchFamily="2" charset="0"/>
              </a:defRPr>
            </a:lvl3pPr>
            <a:lvl4pPr>
              <a:defRPr>
                <a:latin typeface="Manrope Medium" pitchFamily="2" charset="0"/>
              </a:defRPr>
            </a:lvl4pPr>
            <a:lvl5pPr>
              <a:defRPr>
                <a:latin typeface="Manrope Medium" pitchFamily="2" charset="0"/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42071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600" b="1">
                <a:latin typeface="Roboto Slab SemiBold" pitchFamily="2" charset="0"/>
                <a:ea typeface="Roboto Slab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err="1"/>
              <a:t>Subheading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420710" cy="3506111"/>
          </a:xfrm>
        </p:spPr>
        <p:txBody>
          <a:bodyPr/>
          <a:lstStyle>
            <a:lvl1pPr>
              <a:buClr>
                <a:schemeClr val="accent2"/>
              </a:buClr>
              <a:defRPr sz="2400">
                <a:latin typeface="Manrope Medium" pitchFamily="2" charset="0"/>
              </a:defRPr>
            </a:lvl1pPr>
            <a:lvl2pPr>
              <a:defRPr sz="2200">
                <a:latin typeface="Manrope Medium" pitchFamily="2" charset="0"/>
              </a:defRPr>
            </a:lvl2pPr>
            <a:lvl3pPr>
              <a:defRPr>
                <a:latin typeface="Manrope Medium" pitchFamily="2" charset="0"/>
              </a:defRPr>
            </a:lvl3pPr>
            <a:lvl4pPr>
              <a:defRPr>
                <a:latin typeface="Manrope Medium" pitchFamily="2" charset="0"/>
              </a:defRPr>
            </a:lvl4pPr>
            <a:lvl5pPr>
              <a:defRPr>
                <a:latin typeface="Manrope Medium" pitchFamily="2" charset="0"/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1" y="5782917"/>
            <a:ext cx="2527784" cy="1080000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 txBox="1">
            <a:spLocks/>
          </p:cNvSpPr>
          <p:nvPr userDrawn="1"/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3F2F4-3D73-4946-89C6-7727ECB7DC00}" type="slidenum">
              <a:rPr lang="en-GB" smtClean="0">
                <a:solidFill>
                  <a:srgbClr val="4C626C">
                    <a:tint val="75000"/>
                  </a:srgbClr>
                </a:solidFill>
                <a:latin typeface="Fira Sans"/>
              </a:rPr>
              <a:pPr/>
              <a:t>‹Nr.›</a:t>
            </a:fld>
            <a:endParaRPr lang="en-GB">
              <a:solidFill>
                <a:srgbClr val="4C626C">
                  <a:tint val="75000"/>
                </a:srgbClr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0089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Annette Aigner | Institut für Biometrie und Klinische Epidemiologie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AE5EA-21F1-4B69-81A4-D1FA4A15AD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9" r:id="rId4"/>
    <p:sldLayoutId id="2147483656" r:id="rId5"/>
    <p:sldLayoutId id="2147483658" r:id="rId6"/>
    <p:sldLayoutId id="2147483651" r:id="rId7"/>
    <p:sldLayoutId id="2147483655" r:id="rId8"/>
    <p:sldLayoutId id="2147483653" r:id="rId9"/>
    <p:sldLayoutId id="2147483652" r:id="rId10"/>
    <p:sldLayoutId id="2147483654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stroke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>
                <a:latin typeface="Roboto Slab"/>
              </a:rPr>
              <a:t>Treating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stroke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with</a:t>
            </a:r>
            <a:r>
              <a:rPr lang="de-DE" sz="2400" dirty="0">
                <a:latin typeface="Roboto Slab"/>
              </a:rPr>
              <a:t> a </a:t>
            </a:r>
            <a:r>
              <a:rPr lang="de-DE" sz="2400" dirty="0" err="1">
                <a:latin typeface="Roboto Slab"/>
              </a:rPr>
              <a:t>novel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neuroprotective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agent</a:t>
            </a:r>
            <a:r>
              <a:rPr lang="de-DE" sz="2400" dirty="0">
                <a:latin typeface="Roboto Slab"/>
              </a:rPr>
              <a:t>: JM-20</a:t>
            </a:r>
          </a:p>
          <a:p>
            <a:r>
              <a:rPr lang="de-DE" sz="2400" dirty="0" err="1">
                <a:latin typeface="Roboto Slab"/>
              </a:rPr>
              <a:t>Stroke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model</a:t>
            </a:r>
            <a:r>
              <a:rPr lang="de-DE" sz="2400" dirty="0">
                <a:latin typeface="Roboto Slab"/>
              </a:rPr>
              <a:t>: </a:t>
            </a:r>
            <a:r>
              <a:rPr lang="de-DE" sz="2400" dirty="0" err="1">
                <a:latin typeface="Roboto Slab"/>
              </a:rPr>
              <a:t>tMCAO</a:t>
            </a:r>
            <a:r>
              <a:rPr lang="de-DE" sz="2400" dirty="0">
                <a:latin typeface="Roboto Slab"/>
              </a:rPr>
              <a:t> (transient </a:t>
            </a:r>
            <a:r>
              <a:rPr lang="de-DE" sz="2400" dirty="0" err="1">
                <a:latin typeface="Roboto Slab"/>
              </a:rPr>
              <a:t>middle</a:t>
            </a:r>
            <a:r>
              <a:rPr lang="de-DE" sz="2400" dirty="0">
                <a:latin typeface="Roboto Slab"/>
              </a:rPr>
              <a:t> cerebral </a:t>
            </a:r>
            <a:r>
              <a:rPr lang="de-DE" sz="2400" dirty="0" err="1">
                <a:latin typeface="Roboto Slab"/>
              </a:rPr>
              <a:t>artery</a:t>
            </a:r>
            <a:r>
              <a:rPr lang="de-DE" sz="2400" dirty="0">
                <a:latin typeface="Roboto Slab"/>
              </a:rPr>
              <a:t> </a:t>
            </a:r>
            <a:r>
              <a:rPr lang="de-DE" sz="2400" dirty="0" err="1">
                <a:latin typeface="Roboto Slab"/>
              </a:rPr>
              <a:t>occlusion</a:t>
            </a:r>
            <a:r>
              <a:rPr lang="de-DE" sz="2400" dirty="0">
                <a:latin typeface="Roboto Slab"/>
              </a:rPr>
              <a:t>)</a:t>
            </a:r>
          </a:p>
          <a:p>
            <a:r>
              <a:rPr lang="de-DE" sz="2400" dirty="0">
                <a:latin typeface="Roboto Slab"/>
              </a:rPr>
              <a:t>Sham </a:t>
            </a:r>
            <a:r>
              <a:rPr lang="de-DE" sz="2400" dirty="0" err="1">
                <a:latin typeface="Roboto Slab"/>
              </a:rPr>
              <a:t>condition</a:t>
            </a:r>
            <a:endParaRPr lang="de-DE" sz="2400" dirty="0">
              <a:latin typeface="Roboto Slab"/>
            </a:endParaRPr>
          </a:p>
          <a:p>
            <a:r>
              <a:rPr lang="de-DE" sz="2400" dirty="0">
                <a:latin typeface="Roboto Slab"/>
              </a:rPr>
              <a:t>Outcome: Neurological Score (0-16)</a:t>
            </a:r>
          </a:p>
          <a:p>
            <a:endParaRPr lang="de-DE" dirty="0">
              <a:latin typeface="Roboto Slab"/>
            </a:endParaRPr>
          </a:p>
          <a:p>
            <a:endParaRPr lang="de-DE" sz="2400" dirty="0">
              <a:latin typeface="Roboto Slab"/>
            </a:endParaRPr>
          </a:p>
          <a:p>
            <a:endParaRPr lang="de-DE" dirty="0">
              <a:latin typeface="Roboto Slab"/>
            </a:endParaRPr>
          </a:p>
          <a:p>
            <a:endParaRPr lang="de-DE" sz="2400" dirty="0">
              <a:latin typeface="Roboto Slab"/>
            </a:endParaRPr>
          </a:p>
          <a:p>
            <a:r>
              <a:rPr lang="de-DE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Series </a:t>
            </a:r>
            <a:r>
              <a:rPr lang="de-DE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of</a:t>
            </a:r>
            <a:r>
              <a:rPr lang="de-DE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4 </a:t>
            </a:r>
            <a:r>
              <a:rPr lang="de-DE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experiments</a:t>
            </a:r>
            <a:r>
              <a:rPr lang="de-DE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in Havanna and Berlin</a:t>
            </a:r>
          </a:p>
          <a:p>
            <a:endParaRPr lang="de-DE" sz="2400" dirty="0">
              <a:latin typeface="Roboto Slab"/>
            </a:endParaRPr>
          </a:p>
          <a:p>
            <a:endParaRPr lang="de-DE" sz="2400" dirty="0">
              <a:latin typeface="Roboto Slab"/>
            </a:endParaRPr>
          </a:p>
          <a:p>
            <a:endParaRPr lang="de-DE" sz="2400" dirty="0">
              <a:latin typeface="Roboto Slab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A9C953F-34B1-4DD2-A3DB-3A35190EAD1A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2050" name="Picture 2" descr="Middle cerebral artery: Anatomy, branches, supply | Kenhub">
            <a:extLst>
              <a:ext uri="{FF2B5EF4-FFF2-40B4-BE49-F238E27FC236}">
                <a16:creationId xmlns:a16="http://schemas.microsoft.com/office/drawing/2014/main" id="{F0B8CED7-BC47-4627-89D4-E3CD80AE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76" y="2567470"/>
            <a:ext cx="3322040" cy="36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3E07A1-2FB4-4C3F-A286-9726D5E32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89" y="3932035"/>
            <a:ext cx="7210425" cy="962025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40920FF-DB72-4F4A-84F1-5F43D507F8DD}"/>
              </a:ext>
            </a:extLst>
          </p:cNvPr>
          <p:cNvCxnSpPr/>
          <p:nvPr/>
        </p:nvCxnSpPr>
        <p:spPr>
          <a:xfrm flipV="1">
            <a:off x="609600" y="987972"/>
            <a:ext cx="10983310" cy="0"/>
          </a:xfrm>
          <a:prstGeom prst="line">
            <a:avLst/>
          </a:prstGeom>
          <a:ln w="38100">
            <a:gradFill>
              <a:gsLst>
                <a:gs pos="35467">
                  <a:srgbClr val="D2713D"/>
                </a:gs>
                <a:gs pos="59111">
                  <a:srgbClr val="B44855"/>
                </a:gs>
                <a:gs pos="78500">
                  <a:srgbClr val="9C2669"/>
                </a:gs>
                <a:gs pos="0">
                  <a:srgbClr val="FFAF1A"/>
                </a:gs>
                <a:gs pos="100000">
                  <a:srgbClr val="81007F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C72BC58-D715-4000-8E0E-77D9BE89FD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96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15"/>
    </mc:Choice>
    <mc:Fallback>
      <p:transition spd="slow" advTm="9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30.6"/>
</p:tagLst>
</file>

<file path=ppt/theme/theme1.xml><?xml version="1.0" encoding="utf-8"?>
<a:theme xmlns:a="http://schemas.openxmlformats.org/drawingml/2006/main" name="Office">
  <a:themeElements>
    <a:clrScheme name="COReS colors">
      <a:dk1>
        <a:srgbClr val="343A4A"/>
      </a:dk1>
      <a:lt1>
        <a:srgbClr val="FFFFFF"/>
      </a:lt1>
      <a:dk2>
        <a:srgbClr val="343A4A"/>
      </a:dk2>
      <a:lt2>
        <a:srgbClr val="EBE9EA"/>
      </a:lt2>
      <a:accent1>
        <a:srgbClr val="0D65A4"/>
      </a:accent1>
      <a:accent2>
        <a:srgbClr val="FFAF1A"/>
      </a:accent2>
      <a:accent3>
        <a:srgbClr val="81007F"/>
      </a:accent3>
      <a:accent4>
        <a:srgbClr val="0D65A4"/>
      </a:accent4>
      <a:accent5>
        <a:srgbClr val="FFAF1A"/>
      </a:accent5>
      <a:accent6>
        <a:srgbClr val="81007F"/>
      </a:accent6>
      <a:hlink>
        <a:srgbClr val="81007F"/>
      </a:hlink>
      <a:folHlink>
        <a:srgbClr val="8100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435e48-5f67-495c-a9b1-451afb32b3d1">
      <Terms xmlns="http://schemas.microsoft.com/office/infopath/2007/PartnerControls"/>
    </lcf76f155ced4ddcb4097134ff3c332f>
    <TaxCatchAll xmlns="47869e30-1969-4463-bf8b-862252e83498" xsi:nil="true"/>
    <Content xmlns="9a435e48-5f67-495c-a9b1-451afb32b3d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957B39582B02040842F16F3EEC5B578" ma:contentTypeVersion="19" ma:contentTypeDescription="Ein neues Dokument erstellen." ma:contentTypeScope="" ma:versionID="ab94883a72df5b4472a2c21fa6a3fc66">
  <xsd:schema xmlns:xsd="http://www.w3.org/2001/XMLSchema" xmlns:xs="http://www.w3.org/2001/XMLSchema" xmlns:p="http://schemas.microsoft.com/office/2006/metadata/properties" xmlns:ns2="9a435e48-5f67-495c-a9b1-451afb32b3d1" xmlns:ns3="47869e30-1969-4463-bf8b-862252e83498" targetNamespace="http://schemas.microsoft.com/office/2006/metadata/properties" ma:root="true" ma:fieldsID="126901fa2c2de30d01552a83334cd4c1" ns2:_="" ns3:_="">
    <xsd:import namespace="9a435e48-5f67-495c-a9b1-451afb32b3d1"/>
    <xsd:import namespace="47869e30-1969-4463-bf8b-862252e834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35e48-5f67-495c-a9b1-451afb32b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2375ea7b-1eef-4e91-915e-32e4cb5a9c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ntent" ma:index="26" nillable="true" ma:displayName="Content" ma:format="Dropdown" ma:internalName="Cont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69e30-1969-4463-bf8b-862252e834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51d7ead-c506-4b68-b5fd-777b7b351bed}" ma:internalName="TaxCatchAll" ma:showField="CatchAllData" ma:web="47869e30-1969-4463-bf8b-862252e834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4FDAA8-519C-4BA5-9A7B-6EA83F267546}">
  <ds:schemaRefs>
    <ds:schemaRef ds:uri="9a435e48-5f67-495c-a9b1-451afb32b3d1"/>
    <ds:schemaRef ds:uri="47869e30-1969-4463-bf8b-862252e83498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F8BADD3-2978-44D3-A49E-0D2FEB87B3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435e48-5f67-495c-a9b1-451afb32b3d1"/>
    <ds:schemaRef ds:uri="47869e30-1969-4463-bf8b-862252e834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ABD423-D133-476B-8699-F771CF56C6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Breitbild</PresentationFormat>
  <Paragraphs>12</Paragraphs>
  <Slides>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Fira Sans</vt:lpstr>
      <vt:lpstr>Manrope Medium</vt:lpstr>
      <vt:lpstr>Roboto Slab</vt:lpstr>
      <vt:lpstr>Roboto Slab SemiBold</vt:lpstr>
      <vt:lpstr>Office</vt:lpstr>
      <vt:lpstr>A new treatment for stroke</vt:lpstr>
    </vt:vector>
  </TitlesOfParts>
  <Company>Charité Universitaetsmedizin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Kohrs, Friederike Elisabeth</dc:creator>
  <cp:lastModifiedBy>Schulze, Daniel</cp:lastModifiedBy>
  <cp:revision>250</cp:revision>
  <dcterms:created xsi:type="dcterms:W3CDTF">2023-12-11T11:35:53Z</dcterms:created>
  <dcterms:modified xsi:type="dcterms:W3CDTF">2025-02-07T11:38:57Z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0x010100F957B39582B02040842F16F3EEC5B578</vt:lpwstr>
  </property>
  <property fmtid="{D5CDD505-2E9C-101B-9397-08002B2CF9AE}" pid="3" name="MediaServiceImageTags">
    <vt:lpwstr/>
  </property>
</Properties>
</file>